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10972800" cy="7315200"/>
  <p:notesSz cx="6858000" cy="9144000"/>
  <p:embeddedFontLst>
    <p:embeddedFont>
      <p:font typeface="Oswald" pitchFamily="2" charset="77"/>
      <p:regular r:id="rId5"/>
      <p:bold r:id="rId6"/>
    </p:embeddedFont>
    <p:embeddedFont>
      <p:font typeface="Quicksand" pitchFamily="2" charset="77"/>
      <p:regular r:id="rId7"/>
      <p:bold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4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>
      <p:cViewPr varScale="1">
        <p:scale>
          <a:sx n="99" d="100"/>
          <a:sy n="99" d="100"/>
        </p:scale>
        <p:origin x="1440" y="176"/>
      </p:cViewPr>
      <p:guideLst>
        <p:guide orient="horz" pos="2304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857546" y="685800"/>
            <a:ext cx="51438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7546" y="685800"/>
            <a:ext cx="51438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644e331407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7546" y="685800"/>
            <a:ext cx="51438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644e331407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74050" y="1058951"/>
            <a:ext cx="10224600" cy="291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74040" y="4030756"/>
            <a:ext cx="10224600" cy="112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0166949" y="6632131"/>
            <a:ext cx="658500" cy="5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74040" y="1573156"/>
            <a:ext cx="10224600" cy="279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74040" y="4483164"/>
            <a:ext cx="10224600" cy="18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0166949" y="6632131"/>
            <a:ext cx="658500" cy="5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0166949" y="6632131"/>
            <a:ext cx="658500" cy="5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74040" y="3058987"/>
            <a:ext cx="10224600" cy="119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0166949" y="6632131"/>
            <a:ext cx="658500" cy="5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74040" y="632924"/>
            <a:ext cx="10224600" cy="81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74040" y="1639076"/>
            <a:ext cx="10224600" cy="485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0166949" y="6632131"/>
            <a:ext cx="658500" cy="5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74040" y="632924"/>
            <a:ext cx="10224600" cy="81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74040" y="1639076"/>
            <a:ext cx="4800000" cy="485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798880" y="1639076"/>
            <a:ext cx="4800000" cy="485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0166949" y="6632131"/>
            <a:ext cx="658500" cy="5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74040" y="632924"/>
            <a:ext cx="10224600" cy="81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0166949" y="6632131"/>
            <a:ext cx="658500" cy="5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74040" y="790187"/>
            <a:ext cx="3369600" cy="107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74040" y="1976320"/>
            <a:ext cx="3369600" cy="452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0166949" y="6632131"/>
            <a:ext cx="658500" cy="5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88300" y="640213"/>
            <a:ext cx="7641300" cy="581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0166949" y="6632131"/>
            <a:ext cx="658500" cy="5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486400" y="-178"/>
            <a:ext cx="5486400" cy="7315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18600" y="1753849"/>
            <a:ext cx="4854300" cy="210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18600" y="3986596"/>
            <a:ext cx="4854300" cy="175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927400" y="1029796"/>
            <a:ext cx="4604400" cy="525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0166949" y="6632131"/>
            <a:ext cx="658500" cy="5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74040" y="6016818"/>
            <a:ext cx="7198500" cy="86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0166949" y="6632131"/>
            <a:ext cx="658500" cy="5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74040" y="632924"/>
            <a:ext cx="10224600" cy="8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74040" y="1639076"/>
            <a:ext cx="10224600" cy="48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0166949" y="6632131"/>
            <a:ext cx="658500" cy="5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1019310" y="1620492"/>
            <a:ext cx="9847440" cy="5591806"/>
            <a:chOff x="297575" y="1055075"/>
            <a:chExt cx="8206200" cy="3931800"/>
          </a:xfrm>
        </p:grpSpPr>
        <p:sp>
          <p:nvSpPr>
            <p:cNvPr id="55" name="Google Shape;55;p13"/>
            <p:cNvSpPr txBox="1"/>
            <p:nvPr/>
          </p:nvSpPr>
          <p:spPr>
            <a:xfrm>
              <a:off x="297575" y="1055075"/>
              <a:ext cx="4103100" cy="1965900"/>
            </a:xfrm>
            <a:prstGeom prst="rect">
              <a:avLst/>
            </a:prstGeom>
            <a:solidFill>
              <a:srgbClr val="F3F3F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>
                  <a:latin typeface="Quicksand"/>
                  <a:ea typeface="Quicksand"/>
                  <a:cs typeface="Quicksand"/>
                  <a:sym typeface="Quicksand"/>
                </a:rPr>
                <a:t>Strengths</a:t>
              </a:r>
              <a:endParaRPr sz="1800" b="1">
                <a:latin typeface="Quicksand"/>
                <a:ea typeface="Quicksand"/>
                <a:cs typeface="Quicksand"/>
                <a:sym typeface="Quicksand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  <a:p>
              <a:pPr marL="457200" lvl="0" indent="-317500" algn="l" rtl="0">
                <a:spcBef>
                  <a:spcPts val="0"/>
                </a:spcBef>
                <a:spcAft>
                  <a:spcPts val="0"/>
                </a:spcAft>
                <a:buSzPts val="1400"/>
                <a:buChar char="●"/>
              </a:pPr>
              <a:r>
                <a:rPr lang="en"/>
                <a:t>Brand awareness</a:t>
              </a:r>
              <a:endParaRPr/>
            </a:p>
            <a:p>
              <a:pPr marL="457200" lvl="0" indent="-317500" algn="l" rtl="0">
                <a:spcBef>
                  <a:spcPts val="0"/>
                </a:spcBef>
                <a:spcAft>
                  <a:spcPts val="0"/>
                </a:spcAft>
                <a:buSzPts val="1400"/>
                <a:buChar char="●"/>
              </a:pPr>
              <a:r>
                <a:rPr lang="en"/>
                <a:t>Customer loyalty (300M active customers)</a:t>
              </a:r>
              <a:endParaRPr/>
            </a:p>
            <a:p>
              <a:pPr marL="457200" lvl="0" indent="-317500" algn="l" rtl="0">
                <a:spcBef>
                  <a:spcPts val="0"/>
                </a:spcBef>
                <a:spcAft>
                  <a:spcPts val="0"/>
                </a:spcAft>
                <a:buSzPts val="1400"/>
                <a:buChar char="●"/>
              </a:pPr>
              <a:r>
                <a:rPr lang="en"/>
                <a:t>Established infrastructure</a:t>
              </a:r>
              <a:endParaRPr/>
            </a:p>
            <a:p>
              <a:pPr marL="457200" lvl="0" indent="-317500" algn="l" rtl="0">
                <a:spcBef>
                  <a:spcPts val="0"/>
                </a:spcBef>
                <a:spcAft>
                  <a:spcPts val="0"/>
                </a:spcAft>
                <a:buSzPts val="1400"/>
                <a:buChar char="●"/>
              </a:pPr>
              <a:r>
                <a:rPr lang="en"/>
                <a:t>Established logistics</a:t>
              </a:r>
              <a:endParaRPr/>
            </a:p>
            <a:p>
              <a:pPr marL="457200" lvl="0" indent="-317500" algn="l" rtl="0">
                <a:spcBef>
                  <a:spcPts val="0"/>
                </a:spcBef>
                <a:spcAft>
                  <a:spcPts val="0"/>
                </a:spcAft>
                <a:buSzPts val="1400"/>
                <a:buChar char="●"/>
              </a:pPr>
              <a:r>
                <a:rPr lang="en"/>
                <a:t>Excellent customer service</a:t>
              </a:r>
              <a:endParaRPr/>
            </a:p>
            <a:p>
              <a:pPr marL="457200" lvl="0" indent="-317500" algn="l" rtl="0">
                <a:spcBef>
                  <a:spcPts val="0"/>
                </a:spcBef>
                <a:spcAft>
                  <a:spcPts val="0"/>
                </a:spcAft>
                <a:buSzPts val="1400"/>
                <a:buChar char="●"/>
              </a:pPr>
              <a:r>
                <a:rPr lang="en"/>
                <a:t>Easy and convenient product &amp; service</a:t>
              </a:r>
              <a:endParaRPr/>
            </a:p>
            <a:p>
              <a:pPr marL="457200" lvl="0" indent="-317500" algn="l" rtl="0">
                <a:spcBef>
                  <a:spcPts val="0"/>
                </a:spcBef>
                <a:spcAft>
                  <a:spcPts val="0"/>
                </a:spcAft>
                <a:buSzPts val="1400"/>
                <a:buChar char="●"/>
              </a:pPr>
              <a:r>
                <a:rPr lang="en"/>
                <a:t>Modernly designed website and app</a:t>
              </a:r>
              <a:endParaRPr/>
            </a:p>
            <a:p>
              <a:pPr marL="457200" lvl="0" indent="-317500" algn="l" rtl="0">
                <a:spcBef>
                  <a:spcPts val="0"/>
                </a:spcBef>
                <a:spcAft>
                  <a:spcPts val="0"/>
                </a:spcAft>
                <a:buSzPts val="1400"/>
                <a:buChar char="●"/>
              </a:pPr>
              <a:r>
                <a:rPr lang="en"/>
                <a:t>Ability to access large customer base (turning Prime members into Fresh customers)</a:t>
              </a:r>
              <a:endParaRPr/>
            </a:p>
            <a:p>
              <a:pPr marL="457200" lvl="0" indent="-317500" algn="l" rtl="0">
                <a:spcBef>
                  <a:spcPts val="0"/>
                </a:spcBef>
                <a:spcAft>
                  <a:spcPts val="0"/>
                </a:spcAft>
                <a:buSzPts val="1400"/>
                <a:buChar char="●"/>
              </a:pPr>
              <a:r>
                <a:rPr lang="en"/>
                <a:t>Selection &amp; acquisition of Whole Foods</a:t>
              </a:r>
              <a:endParaRPr/>
            </a:p>
          </p:txBody>
        </p:sp>
        <p:sp>
          <p:nvSpPr>
            <p:cNvPr id="56" name="Google Shape;56;p13"/>
            <p:cNvSpPr txBox="1"/>
            <p:nvPr/>
          </p:nvSpPr>
          <p:spPr>
            <a:xfrm>
              <a:off x="297575" y="3020975"/>
              <a:ext cx="4103100" cy="1965900"/>
            </a:xfrm>
            <a:prstGeom prst="rect">
              <a:avLst/>
            </a:prstGeom>
            <a:solidFill>
              <a:srgbClr val="F3F3F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>
                  <a:latin typeface="Quicksand"/>
                  <a:ea typeface="Quicksand"/>
                  <a:cs typeface="Quicksand"/>
                  <a:sym typeface="Quicksand"/>
                </a:rPr>
                <a:t>Opportunities</a:t>
              </a:r>
              <a:endParaRPr sz="1800" b="1">
                <a:latin typeface="Quicksand"/>
                <a:ea typeface="Quicksand"/>
                <a:cs typeface="Quicksand"/>
                <a:sym typeface="Quicksand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  <a:p>
              <a:pPr marL="457200" lvl="0" indent="-317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Char char="●"/>
              </a:pPr>
              <a:r>
                <a:rPr lang="en">
                  <a:solidFill>
                    <a:schemeClr val="dk1"/>
                  </a:solidFill>
                </a:rPr>
                <a:t>Additional acquisitions or partnerships</a:t>
              </a:r>
              <a:endParaRPr>
                <a:solidFill>
                  <a:schemeClr val="dk1"/>
                </a:solidFill>
              </a:endParaRPr>
            </a:p>
            <a:p>
              <a:pPr marL="457200" lvl="0" indent="-317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Char char="●"/>
              </a:pPr>
              <a:r>
                <a:rPr lang="en">
                  <a:solidFill>
                    <a:schemeClr val="dk1"/>
                  </a:solidFill>
                </a:rPr>
                <a:t>Artificial Intelligence technology</a:t>
              </a:r>
              <a:endParaRPr>
                <a:solidFill>
                  <a:schemeClr val="dk1"/>
                </a:solidFill>
              </a:endParaRPr>
            </a:p>
            <a:p>
              <a:pPr marL="457200" lvl="0" indent="-317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Char char="●"/>
              </a:pPr>
              <a:r>
                <a:rPr lang="en">
                  <a:solidFill>
                    <a:schemeClr val="dk1"/>
                  </a:solidFill>
                </a:rPr>
                <a:t>Automation software</a:t>
              </a:r>
              <a:endParaRPr>
                <a:solidFill>
                  <a:schemeClr val="dk1"/>
                </a:solidFill>
              </a:endParaRPr>
            </a:p>
            <a:p>
              <a:pPr marL="457200" lvl="0" indent="-317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Char char="●"/>
              </a:pPr>
              <a:r>
                <a:rPr lang="en">
                  <a:solidFill>
                    <a:schemeClr val="dk1"/>
                  </a:solidFill>
                </a:rPr>
                <a:t>Potential new delivery methods</a:t>
              </a:r>
              <a:endParaRPr>
                <a:solidFill>
                  <a:schemeClr val="dk1"/>
                </a:solidFill>
              </a:endParaRPr>
            </a:p>
            <a:p>
              <a:pPr marL="457200" lvl="0" indent="-317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Char char="●"/>
              </a:pPr>
              <a:r>
                <a:rPr lang="en">
                  <a:solidFill>
                    <a:schemeClr val="dk1"/>
                  </a:solidFill>
                </a:rPr>
                <a:t>Online shopping trends</a:t>
              </a:r>
              <a:endParaRPr>
                <a:solidFill>
                  <a:schemeClr val="dk1"/>
                </a:solidFill>
              </a:endParaRPr>
            </a:p>
            <a:p>
              <a:pPr marL="457200" lvl="0" indent="-317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Char char="●"/>
              </a:pPr>
              <a:r>
                <a:rPr lang="en">
                  <a:solidFill>
                    <a:schemeClr val="dk1"/>
                  </a:solidFill>
                </a:rPr>
                <a:t>Expansion across the United States</a:t>
              </a:r>
              <a:endParaRPr>
                <a:solidFill>
                  <a:schemeClr val="dk1"/>
                </a:solidFill>
              </a:endParaRPr>
            </a:p>
            <a:p>
              <a:pPr marL="457200" lvl="0" indent="-317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Char char="●"/>
              </a:pPr>
              <a:r>
                <a:rPr lang="en">
                  <a:solidFill>
                    <a:schemeClr val="dk1"/>
                  </a:solidFill>
                </a:rPr>
                <a:t>Expansion internationally</a:t>
              </a:r>
              <a:endParaRPr>
                <a:solidFill>
                  <a:schemeClr val="dk1"/>
                </a:solidFill>
              </a:endParaRPr>
            </a:p>
            <a:p>
              <a:pPr marL="457200" lvl="0" indent="-317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Char char="●"/>
              </a:pPr>
              <a:r>
                <a:rPr lang="en">
                  <a:solidFill>
                    <a:schemeClr val="dk1"/>
                  </a:solidFill>
                </a:rPr>
                <a:t>Development of proprietary products and/or backward integration to cut out the “middle man”</a:t>
              </a:r>
              <a:endParaRPr>
                <a:solidFill>
                  <a:schemeClr val="dk1"/>
                </a:solidFill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7" name="Google Shape;57;p13"/>
            <p:cNvSpPr txBox="1"/>
            <p:nvPr/>
          </p:nvSpPr>
          <p:spPr>
            <a:xfrm>
              <a:off x="4400675" y="1055075"/>
              <a:ext cx="4103100" cy="1965900"/>
            </a:xfrm>
            <a:prstGeom prst="rect">
              <a:avLst/>
            </a:prstGeom>
            <a:solidFill>
              <a:srgbClr val="F3F3F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>
                  <a:latin typeface="Quicksand"/>
                  <a:ea typeface="Quicksand"/>
                  <a:cs typeface="Quicksand"/>
                  <a:sym typeface="Quicksand"/>
                </a:rPr>
                <a:t>Weaknesses</a:t>
              </a:r>
              <a:endParaRPr sz="1800" b="1">
                <a:latin typeface="Quicksand"/>
                <a:ea typeface="Quicksand"/>
                <a:cs typeface="Quicksand"/>
                <a:sym typeface="Quicksand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  <a:p>
              <a:pPr marL="457200" lvl="0" indent="-317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Char char="●"/>
              </a:pPr>
              <a:r>
                <a:rPr lang="en">
                  <a:solidFill>
                    <a:schemeClr val="dk1"/>
                  </a:solidFill>
                </a:rPr>
                <a:t>High cost for membership</a:t>
              </a:r>
              <a:endParaRPr>
                <a:solidFill>
                  <a:schemeClr val="dk1"/>
                </a:solidFill>
              </a:endParaRPr>
            </a:p>
            <a:p>
              <a:pPr marL="457200" lvl="0" indent="-317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Char char="●"/>
              </a:pPr>
              <a:r>
                <a:rPr lang="en">
                  <a:solidFill>
                    <a:schemeClr val="dk1"/>
                  </a:solidFill>
                </a:rPr>
                <a:t>Lack of business foundation</a:t>
              </a:r>
              <a:endParaRPr>
                <a:solidFill>
                  <a:schemeClr val="dk1"/>
                </a:solidFill>
              </a:endParaRPr>
            </a:p>
            <a:p>
              <a:pPr marL="457200" lvl="0" indent="-317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Char char="●"/>
              </a:pPr>
              <a:r>
                <a:rPr lang="en">
                  <a:solidFill>
                    <a:schemeClr val="dk1"/>
                  </a:solidFill>
                </a:rPr>
                <a:t>New to grocery and meal kit market</a:t>
              </a:r>
              <a:endParaRPr>
                <a:solidFill>
                  <a:schemeClr val="dk1"/>
                </a:solidFill>
              </a:endParaRPr>
            </a:p>
            <a:p>
              <a:pPr marL="457200" lvl="0" indent="-317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Char char="●"/>
              </a:pPr>
              <a:r>
                <a:rPr lang="en">
                  <a:solidFill>
                    <a:schemeClr val="dk1"/>
                  </a:solidFill>
                </a:rPr>
                <a:t>Shopping experience not personalized like brick and mortar stores</a:t>
              </a:r>
              <a:endParaRPr>
                <a:solidFill>
                  <a:schemeClr val="dk1"/>
                </a:solidFill>
              </a:endParaRPr>
            </a:p>
            <a:p>
              <a:pPr marL="457200" lvl="0" indent="-31750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Char char="●"/>
              </a:pPr>
              <a:r>
                <a:rPr lang="en">
                  <a:solidFill>
                    <a:schemeClr val="dk1"/>
                  </a:solidFill>
                </a:rPr>
                <a:t>Customers can’t touch, feel , or select their own produce</a:t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8" name="Google Shape;58;p13"/>
            <p:cNvSpPr txBox="1"/>
            <p:nvPr/>
          </p:nvSpPr>
          <p:spPr>
            <a:xfrm>
              <a:off x="4400675" y="3020975"/>
              <a:ext cx="4103100" cy="1965900"/>
            </a:xfrm>
            <a:prstGeom prst="rect">
              <a:avLst/>
            </a:prstGeom>
            <a:solidFill>
              <a:srgbClr val="F3F3F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>
                  <a:latin typeface="Quicksand"/>
                  <a:ea typeface="Quicksand"/>
                  <a:cs typeface="Quicksand"/>
                  <a:sym typeface="Quicksand"/>
                </a:rPr>
                <a:t>Threats</a:t>
              </a:r>
              <a:endParaRPr sz="1800" b="1">
                <a:latin typeface="Quicksand"/>
                <a:ea typeface="Quicksand"/>
                <a:cs typeface="Quicksand"/>
                <a:sym typeface="Quicksand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  <a:p>
              <a:pPr marL="457200" lvl="0" indent="-317500" algn="l" rtl="0">
                <a:spcBef>
                  <a:spcPts val="0"/>
                </a:spcBef>
                <a:spcAft>
                  <a:spcPts val="0"/>
                </a:spcAft>
                <a:buSzPts val="1400"/>
                <a:buChar char="●"/>
              </a:pPr>
              <a:r>
                <a:rPr lang="en"/>
                <a:t>Oversaturated market</a:t>
              </a:r>
              <a:endParaRPr/>
            </a:p>
            <a:p>
              <a:pPr marL="457200" lvl="0" indent="-317500" algn="l" rtl="0">
                <a:spcBef>
                  <a:spcPts val="0"/>
                </a:spcBef>
                <a:spcAft>
                  <a:spcPts val="0"/>
                </a:spcAft>
                <a:buSzPts val="1400"/>
                <a:buChar char="●"/>
              </a:pPr>
              <a:r>
                <a:rPr lang="en"/>
                <a:t>Low count of physical store locations</a:t>
              </a:r>
              <a:endParaRPr/>
            </a:p>
            <a:p>
              <a:pPr marL="457200" lvl="0" indent="-317500" algn="l" rtl="0">
                <a:spcBef>
                  <a:spcPts val="0"/>
                </a:spcBef>
                <a:spcAft>
                  <a:spcPts val="0"/>
                </a:spcAft>
                <a:buSzPts val="1400"/>
                <a:buChar char="●"/>
              </a:pPr>
              <a:r>
                <a:rPr lang="en"/>
                <a:t>Cheaper prices in grocery stores</a:t>
              </a:r>
              <a:endParaRPr/>
            </a:p>
            <a:p>
              <a:pPr marL="457200" lvl="0" indent="-317500" algn="l" rtl="0">
                <a:spcBef>
                  <a:spcPts val="0"/>
                </a:spcBef>
                <a:spcAft>
                  <a:spcPts val="0"/>
                </a:spcAft>
                <a:buSzPts val="1400"/>
                <a:buChar char="●"/>
              </a:pPr>
              <a:r>
                <a:rPr lang="en"/>
                <a:t>New laws and regulations on the food industry</a:t>
              </a:r>
              <a:endParaRPr/>
            </a:p>
            <a:p>
              <a:pPr marL="457200" lvl="0" indent="-317500" algn="l" rtl="0">
                <a:spcBef>
                  <a:spcPts val="0"/>
                </a:spcBef>
                <a:spcAft>
                  <a:spcPts val="0"/>
                </a:spcAft>
                <a:buSzPts val="1400"/>
                <a:buChar char="●"/>
              </a:pPr>
              <a:r>
                <a:rPr lang="en"/>
                <a:t>Food spoilage</a:t>
              </a:r>
              <a:endParaRPr/>
            </a:p>
            <a:p>
              <a:pPr marL="457200" lvl="0" indent="-317500" algn="l" rtl="0">
                <a:spcBef>
                  <a:spcPts val="0"/>
                </a:spcBef>
                <a:spcAft>
                  <a:spcPts val="0"/>
                </a:spcAft>
                <a:buSzPts val="1400"/>
                <a:buChar char="●"/>
              </a:pPr>
              <a:r>
                <a:rPr lang="en"/>
                <a:t>Theft of product post-delivery</a:t>
              </a:r>
              <a:endParaRPr/>
            </a:p>
            <a:p>
              <a:pPr marL="457200" lvl="0" indent="-317500" algn="l" rtl="0">
                <a:spcBef>
                  <a:spcPts val="0"/>
                </a:spcBef>
                <a:spcAft>
                  <a:spcPts val="0"/>
                </a:spcAft>
                <a:buSzPts val="1400"/>
                <a:buChar char="●"/>
              </a:pPr>
              <a:r>
                <a:rPr lang="en"/>
                <a:t>Data breaches of customer information</a:t>
              </a:r>
              <a:endParaRPr/>
            </a:p>
            <a:p>
              <a:pPr marL="457200" lvl="0" indent="-317500" algn="l" rtl="0">
                <a:spcBef>
                  <a:spcPts val="0"/>
                </a:spcBef>
                <a:spcAft>
                  <a:spcPts val="0"/>
                </a:spcAft>
                <a:buSzPts val="1400"/>
                <a:buChar char="●"/>
              </a:pPr>
              <a:r>
                <a:rPr lang="en"/>
                <a:t>Tax avoidance controversy</a:t>
              </a:r>
              <a:endParaRPr/>
            </a:p>
            <a:p>
              <a:pPr marL="457200" lvl="0" indent="-317500" algn="l" rtl="0">
                <a:spcBef>
                  <a:spcPts val="0"/>
                </a:spcBef>
                <a:spcAft>
                  <a:spcPts val="0"/>
                </a:spcAft>
                <a:buSzPts val="1400"/>
                <a:buChar char="●"/>
              </a:pPr>
              <a:r>
                <a:rPr lang="en"/>
                <a:t>Fulfillment center negative press</a:t>
              </a:r>
              <a:endParaRPr/>
            </a:p>
          </p:txBody>
        </p:sp>
      </p:grpSp>
      <p:sp>
        <p:nvSpPr>
          <p:cNvPr id="59" name="Google Shape;59;p13"/>
          <p:cNvSpPr txBox="1"/>
          <p:nvPr/>
        </p:nvSpPr>
        <p:spPr>
          <a:xfrm>
            <a:off x="562100" y="78452"/>
            <a:ext cx="9847500" cy="110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Quicksand"/>
                <a:ea typeface="Quicksand"/>
                <a:cs typeface="Quicksand"/>
                <a:sym typeface="Quicksand"/>
              </a:rPr>
              <a:t>SWOT Matrix</a:t>
            </a:r>
            <a:endParaRPr sz="900" b="1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1019280" y="629842"/>
            <a:ext cx="9847500" cy="55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Quicksand"/>
                <a:ea typeface="Quicksand"/>
                <a:cs typeface="Quicksand"/>
                <a:sym typeface="Quicksand"/>
              </a:rPr>
              <a:t>COMPANY NAME:   </a:t>
            </a:r>
            <a:r>
              <a:rPr lang="en">
                <a:latin typeface="Oswald"/>
                <a:ea typeface="Oswald"/>
                <a:cs typeface="Oswald"/>
                <a:sym typeface="Oswald"/>
              </a:rPr>
              <a:t>Amazon Fresh</a:t>
            </a:r>
            <a:r>
              <a:rPr lang="en">
                <a:latin typeface="Quicksand"/>
                <a:ea typeface="Quicksand"/>
                <a:cs typeface="Quicksand"/>
                <a:sym typeface="Quicksand"/>
              </a:rPr>
              <a:t>                                                STUDENT NAME:                                      </a:t>
            </a:r>
            <a:endParaRPr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1" name="Google Shape;61;p13"/>
          <p:cNvSpPr txBox="1"/>
          <p:nvPr/>
        </p:nvSpPr>
        <p:spPr>
          <a:xfrm rot="-5398548">
            <a:off x="-761220" y="2701981"/>
            <a:ext cx="2841600" cy="6429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INTERNAL</a:t>
            </a:r>
            <a:endParaRPr b="1"/>
          </a:p>
        </p:txBody>
      </p:sp>
      <p:sp>
        <p:nvSpPr>
          <p:cNvPr id="62" name="Google Shape;62;p13"/>
          <p:cNvSpPr txBox="1"/>
          <p:nvPr/>
        </p:nvSpPr>
        <p:spPr>
          <a:xfrm rot="-5398548">
            <a:off x="-761220" y="5470159"/>
            <a:ext cx="2841600" cy="642900"/>
          </a:xfrm>
          <a:prstGeom prst="rect">
            <a:avLst/>
          </a:prstGeom>
          <a:solidFill>
            <a:srgbClr val="F4CCCC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EXTERNAL</a:t>
            </a:r>
            <a:endParaRPr b="1"/>
          </a:p>
        </p:txBody>
      </p:sp>
      <p:sp>
        <p:nvSpPr>
          <p:cNvPr id="63" name="Google Shape;63;p13"/>
          <p:cNvSpPr txBox="1"/>
          <p:nvPr/>
        </p:nvSpPr>
        <p:spPr>
          <a:xfrm rot="2093">
            <a:off x="1019300" y="1072096"/>
            <a:ext cx="4928101" cy="5484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HELPFUL</a:t>
            </a:r>
            <a:endParaRPr b="1"/>
          </a:p>
        </p:txBody>
      </p:sp>
      <p:sp>
        <p:nvSpPr>
          <p:cNvPr id="64" name="Google Shape;64;p13"/>
          <p:cNvSpPr txBox="1"/>
          <p:nvPr/>
        </p:nvSpPr>
        <p:spPr>
          <a:xfrm rot="1883">
            <a:off x="5947350" y="1071883"/>
            <a:ext cx="4928101" cy="5487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HARMFUL</a:t>
            </a:r>
            <a:endParaRPr b="1"/>
          </a:p>
        </p:txBody>
      </p:sp>
      <p:sp>
        <p:nvSpPr>
          <p:cNvPr id="65" name="Google Shape;65;p13"/>
          <p:cNvSpPr txBox="1"/>
          <p:nvPr/>
        </p:nvSpPr>
        <p:spPr>
          <a:xfrm>
            <a:off x="-2743100" y="1780125"/>
            <a:ext cx="10374300" cy="68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7928600" y="6809825"/>
            <a:ext cx="7277400" cy="84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/>
              <a:t>Source:  Jaime Tussey, Facebook Business Educators Group</a:t>
            </a:r>
            <a:endParaRPr sz="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/>
          <p:nvPr/>
        </p:nvSpPr>
        <p:spPr>
          <a:xfrm>
            <a:off x="562110" y="78462"/>
            <a:ext cx="9847500" cy="55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Quicksand"/>
                <a:ea typeface="Quicksand"/>
                <a:cs typeface="Quicksand"/>
                <a:sym typeface="Quicksand"/>
              </a:rPr>
              <a:t>SWOT Matrix</a:t>
            </a:r>
            <a:endParaRPr sz="3000" b="1">
              <a:latin typeface="Quicksand"/>
              <a:ea typeface="Quicksand"/>
              <a:cs typeface="Quicksand"/>
              <a:sym typeface="Quicksand"/>
            </a:endParaRPr>
          </a:p>
        </p:txBody>
      </p:sp>
      <p:grpSp>
        <p:nvGrpSpPr>
          <p:cNvPr id="72" name="Google Shape;72;p14"/>
          <p:cNvGrpSpPr/>
          <p:nvPr/>
        </p:nvGrpSpPr>
        <p:grpSpPr>
          <a:xfrm>
            <a:off x="1019310" y="1620492"/>
            <a:ext cx="9847440" cy="5591806"/>
            <a:chOff x="297575" y="1055075"/>
            <a:chExt cx="8206200" cy="3931800"/>
          </a:xfrm>
        </p:grpSpPr>
        <p:sp>
          <p:nvSpPr>
            <p:cNvPr id="73" name="Google Shape;73;p14"/>
            <p:cNvSpPr txBox="1"/>
            <p:nvPr/>
          </p:nvSpPr>
          <p:spPr>
            <a:xfrm>
              <a:off x="297575" y="1055075"/>
              <a:ext cx="4103100" cy="1965900"/>
            </a:xfrm>
            <a:prstGeom prst="rect">
              <a:avLst/>
            </a:prstGeom>
            <a:solidFill>
              <a:srgbClr val="F3F3F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>
                  <a:latin typeface="Quicksand"/>
                  <a:ea typeface="Quicksand"/>
                  <a:cs typeface="Quicksand"/>
                  <a:sym typeface="Quicksand"/>
                </a:rPr>
                <a:t>Strengths</a:t>
              </a:r>
              <a:endParaRPr sz="1800" b="1"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74" name="Google Shape;74;p14"/>
            <p:cNvSpPr txBox="1"/>
            <p:nvPr/>
          </p:nvSpPr>
          <p:spPr>
            <a:xfrm>
              <a:off x="297575" y="3020975"/>
              <a:ext cx="4103100" cy="1965900"/>
            </a:xfrm>
            <a:prstGeom prst="rect">
              <a:avLst/>
            </a:prstGeom>
            <a:solidFill>
              <a:srgbClr val="F3F3F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>
                  <a:latin typeface="Quicksand"/>
                  <a:ea typeface="Quicksand"/>
                  <a:cs typeface="Quicksand"/>
                  <a:sym typeface="Quicksand"/>
                </a:rPr>
                <a:t>Opportunities</a:t>
              </a:r>
              <a:endParaRPr sz="1800" b="1"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75" name="Google Shape;75;p14"/>
            <p:cNvSpPr txBox="1"/>
            <p:nvPr/>
          </p:nvSpPr>
          <p:spPr>
            <a:xfrm>
              <a:off x="4400675" y="1055075"/>
              <a:ext cx="4103100" cy="1965900"/>
            </a:xfrm>
            <a:prstGeom prst="rect">
              <a:avLst/>
            </a:prstGeom>
            <a:solidFill>
              <a:srgbClr val="F3F3F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>
                  <a:latin typeface="Quicksand"/>
                  <a:ea typeface="Quicksand"/>
                  <a:cs typeface="Quicksand"/>
                  <a:sym typeface="Quicksand"/>
                </a:rPr>
                <a:t>Weaknesses</a:t>
              </a:r>
              <a:endParaRPr sz="1800" b="1"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76" name="Google Shape;76;p14"/>
            <p:cNvSpPr txBox="1"/>
            <p:nvPr/>
          </p:nvSpPr>
          <p:spPr>
            <a:xfrm>
              <a:off x="4400675" y="3020975"/>
              <a:ext cx="4103100" cy="1965900"/>
            </a:xfrm>
            <a:prstGeom prst="rect">
              <a:avLst/>
            </a:prstGeom>
            <a:solidFill>
              <a:srgbClr val="F3F3F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>
                  <a:latin typeface="Quicksand"/>
                  <a:ea typeface="Quicksand"/>
                  <a:cs typeface="Quicksand"/>
                  <a:sym typeface="Quicksand"/>
                </a:rPr>
                <a:t>Threats</a:t>
              </a:r>
              <a:endParaRPr sz="1800" b="1"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  <p:sp>
        <p:nvSpPr>
          <p:cNvPr id="77" name="Google Shape;77;p14"/>
          <p:cNvSpPr txBox="1"/>
          <p:nvPr/>
        </p:nvSpPr>
        <p:spPr>
          <a:xfrm>
            <a:off x="1019280" y="629842"/>
            <a:ext cx="9847500" cy="55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Quicksand"/>
                <a:ea typeface="Quicksand"/>
                <a:cs typeface="Quicksand"/>
                <a:sym typeface="Quicksand"/>
              </a:rPr>
              <a:t>COMPANY NAME:                                                                     STUDENT NAME:                                      </a:t>
            </a:r>
            <a:endParaRPr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8" name="Google Shape;78;p14"/>
          <p:cNvSpPr txBox="1"/>
          <p:nvPr/>
        </p:nvSpPr>
        <p:spPr>
          <a:xfrm rot="-5398548">
            <a:off x="-761220" y="2701981"/>
            <a:ext cx="2841600" cy="6429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INTERNAL</a:t>
            </a:r>
            <a:endParaRPr b="1"/>
          </a:p>
        </p:txBody>
      </p:sp>
      <p:sp>
        <p:nvSpPr>
          <p:cNvPr id="79" name="Google Shape;79;p14"/>
          <p:cNvSpPr txBox="1"/>
          <p:nvPr/>
        </p:nvSpPr>
        <p:spPr>
          <a:xfrm rot="-5398548">
            <a:off x="-761220" y="5470159"/>
            <a:ext cx="2841600" cy="642900"/>
          </a:xfrm>
          <a:prstGeom prst="rect">
            <a:avLst/>
          </a:prstGeom>
          <a:solidFill>
            <a:srgbClr val="F4CCCC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EXTERNAL</a:t>
            </a:r>
            <a:endParaRPr b="1"/>
          </a:p>
        </p:txBody>
      </p:sp>
      <p:sp>
        <p:nvSpPr>
          <p:cNvPr id="80" name="Google Shape;80;p14"/>
          <p:cNvSpPr txBox="1"/>
          <p:nvPr/>
        </p:nvSpPr>
        <p:spPr>
          <a:xfrm rot="2093">
            <a:off x="1019300" y="1072096"/>
            <a:ext cx="4928101" cy="5484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HELPFUL</a:t>
            </a:r>
            <a:endParaRPr b="1"/>
          </a:p>
        </p:txBody>
      </p:sp>
      <p:sp>
        <p:nvSpPr>
          <p:cNvPr id="81" name="Google Shape;81;p14"/>
          <p:cNvSpPr txBox="1"/>
          <p:nvPr/>
        </p:nvSpPr>
        <p:spPr>
          <a:xfrm rot="1883">
            <a:off x="5947350" y="1071883"/>
            <a:ext cx="4928101" cy="5487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HARMFUL</a:t>
            </a:r>
            <a:endParaRPr b="1"/>
          </a:p>
        </p:txBody>
      </p:sp>
      <p:sp>
        <p:nvSpPr>
          <p:cNvPr id="82" name="Google Shape;82;p14"/>
          <p:cNvSpPr txBox="1"/>
          <p:nvPr/>
        </p:nvSpPr>
        <p:spPr>
          <a:xfrm>
            <a:off x="7809900" y="6797200"/>
            <a:ext cx="3438000" cy="8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Source:  Jaime Tussey, Facebook Business Educators Group</a:t>
            </a:r>
            <a:endParaRPr sz="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</Words>
  <Application>Microsoft Macintosh PowerPoint</Application>
  <PresentationFormat>Custom</PresentationFormat>
  <Paragraphs>79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Oswald</vt:lpstr>
      <vt:lpstr>Quicksand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 Harney</cp:lastModifiedBy>
  <cp:revision>1</cp:revision>
  <dcterms:modified xsi:type="dcterms:W3CDTF">2020-07-20T17:50:18Z</dcterms:modified>
</cp:coreProperties>
</file>